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408" r:id="rId3"/>
    <p:sldId id="418" r:id="rId4"/>
    <p:sldId id="423" r:id="rId5"/>
    <p:sldId id="412" r:id="rId6"/>
    <p:sldId id="427" r:id="rId7"/>
    <p:sldId id="429" r:id="rId8"/>
    <p:sldId id="419" r:id="rId9"/>
    <p:sldId id="426" r:id="rId10"/>
    <p:sldId id="420" r:id="rId11"/>
    <p:sldId id="373" r:id="rId12"/>
    <p:sldId id="421" r:id="rId13"/>
    <p:sldId id="424" r:id="rId14"/>
    <p:sldId id="428" r:id="rId15"/>
    <p:sldId id="431" r:id="rId16"/>
    <p:sldId id="425" r:id="rId17"/>
    <p:sldId id="430" r:id="rId18"/>
    <p:sldId id="30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64" d="100"/>
          <a:sy n="64" d="100"/>
        </p:scale>
        <p:origin x="86" y="1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5323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2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15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99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hyperlink" Target="https://www.uibk.ac.at/projects/noscemu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703710" y="3057659"/>
            <a:ext cx="2205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ligatures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693932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351" y="3242325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729330" y="3571550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996852" y="3242325"/>
            <a:ext cx="1679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4707503"/>
            <a:ext cx="1020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740331"/>
            <a:ext cx="831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6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6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925" y="4846550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5112284"/>
            <a:ext cx="920576" cy="518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1AB20-1D15-46A3-F048-4EB19DF31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86697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1081CC3-6A62-41E1-9EF2-CB7CA738F98E}"/>
              </a:ext>
            </a:extLst>
          </p:cNvPr>
          <p:cNvSpPr txBox="1"/>
          <p:nvPr/>
        </p:nvSpPr>
        <p:spPr>
          <a:xfrm>
            <a:off x="3234036" y="347252"/>
            <a:ext cx="616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Impact du versionnage des modèles</a:t>
            </a:r>
          </a:p>
        </p:txBody>
      </p:sp>
    </p:spTree>
    <p:extLst>
      <p:ext uri="{BB962C8B-B14F-4D97-AF65-F5344CB8AC3E}">
        <p14:creationId xmlns:p14="http://schemas.microsoft.com/office/powerpoint/2010/main" val="20236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599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44031DD-EFD8-4600-929E-972C069A3F1C}"/>
              </a:ext>
            </a:extLst>
          </p:cNvPr>
          <p:cNvSpPr txBox="1"/>
          <p:nvPr/>
        </p:nvSpPr>
        <p:spPr>
          <a:xfrm>
            <a:off x="462904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Convergences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2798638-B526-4DD2-B667-3B3CDF6B44B2}"/>
              </a:ext>
            </a:extLst>
          </p:cNvPr>
          <p:cNvSpPr txBox="1"/>
          <p:nvPr/>
        </p:nvSpPr>
        <p:spPr>
          <a:xfrm>
            <a:off x="295160" y="2196305"/>
            <a:ext cx="538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Possibilité d’entraîner soi-même les ligatures grecques</a:t>
            </a:r>
          </a:p>
          <a:p>
            <a:endParaRPr lang="fr-FR" dirty="0"/>
          </a:p>
          <a:p>
            <a:r>
              <a:rPr lang="fr-FR" dirty="0"/>
              <a:t>- Compromis entre une meilleure reconnaissance des caractères et de la typographie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18933C5-1C78-4A62-945A-F63881E7BDA2}"/>
              </a:ext>
            </a:extLst>
          </p:cNvPr>
          <p:cNvCxnSpPr>
            <a:cxnSpLocks/>
          </p:cNvCxnSpPr>
          <p:nvPr/>
        </p:nvCxnSpPr>
        <p:spPr>
          <a:xfrm flipH="1">
            <a:off x="6096000" y="1390535"/>
            <a:ext cx="1" cy="3684104"/>
          </a:xfrm>
          <a:prstGeom prst="line">
            <a:avLst/>
          </a:prstGeom>
          <a:ln>
            <a:solidFill>
              <a:srgbClr val="413D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7A15352-768E-4720-B30D-8CE699FC8AF5}"/>
              </a:ext>
            </a:extLst>
          </p:cNvPr>
          <p:cNvSpPr txBox="1"/>
          <p:nvPr/>
        </p:nvSpPr>
        <p:spPr>
          <a:xfrm>
            <a:off x="1881807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ABBYY </a:t>
            </a:r>
            <a:r>
              <a:rPr lang="fr-FR" dirty="0" err="1"/>
              <a:t>Finereader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9E41E98-B5AF-4A48-8BA3-71B1E1B5BA66}"/>
              </a:ext>
            </a:extLst>
          </p:cNvPr>
          <p:cNvSpPr txBox="1"/>
          <p:nvPr/>
        </p:nvSpPr>
        <p:spPr>
          <a:xfrm>
            <a:off x="8401882" y="867772"/>
            <a:ext cx="190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1963BB-EEC2-436A-A257-C0142DB7E2D7}"/>
              </a:ext>
            </a:extLst>
          </p:cNvPr>
          <p:cNvSpPr txBox="1"/>
          <p:nvPr/>
        </p:nvSpPr>
        <p:spPr>
          <a:xfrm>
            <a:off x="6315167" y="4172152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au versionnage du modèle utilisé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348189-5066-4529-A230-B1EE25623965}"/>
              </a:ext>
            </a:extLst>
          </p:cNvPr>
          <p:cNvSpPr txBox="1"/>
          <p:nvPr/>
        </p:nvSpPr>
        <p:spPr>
          <a:xfrm>
            <a:off x="295160" y="4172169"/>
            <a:ext cx="5800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Dépendance vis-à-vis des gabarits intégrés / gabarits utilisateurs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9225A88-857B-4CD3-A469-D77F96777925}"/>
              </a:ext>
            </a:extLst>
          </p:cNvPr>
          <p:cNvSpPr txBox="1"/>
          <p:nvPr/>
        </p:nvSpPr>
        <p:spPr>
          <a:xfrm>
            <a:off x="6274898" y="1483782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Plateforme open-source, crédits de transcription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0C9BCA-B475-47C7-8199-1FDAA934409A}"/>
              </a:ext>
            </a:extLst>
          </p:cNvPr>
          <p:cNvSpPr txBox="1"/>
          <p:nvPr/>
        </p:nvSpPr>
        <p:spPr>
          <a:xfrm>
            <a:off x="295161" y="1483766"/>
            <a:ext cx="53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Logiciel propriétaire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8D2B287-2EEE-4DCF-9B9E-20B341B3C8FF}"/>
              </a:ext>
            </a:extLst>
          </p:cNvPr>
          <p:cNvSpPr txBox="1"/>
          <p:nvPr/>
        </p:nvSpPr>
        <p:spPr>
          <a:xfrm>
            <a:off x="6274898" y="2150605"/>
            <a:ext cx="5931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Utilisation de modèles préexistants.</a:t>
            </a:r>
          </a:p>
          <a:p>
            <a:r>
              <a:rPr lang="fr-FR" dirty="0"/>
              <a:t>- Possibilité d’entraîner ses propres modèles à condition de respecter la vérité de terrain (</a:t>
            </a:r>
            <a:r>
              <a:rPr lang="fr-FR" i="1" dirty="0"/>
              <a:t>Ground </a:t>
            </a:r>
            <a:r>
              <a:rPr lang="fr-FR" i="1" dirty="0" err="1"/>
              <a:t>truth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- Typographie non prise en charge dans les modèles. Possibilité d’ajouter des éléments de balisage à la main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B429FDB-4308-4B40-B7D0-B54682BE032A}"/>
              </a:ext>
            </a:extLst>
          </p:cNvPr>
          <p:cNvSpPr txBox="1"/>
          <p:nvPr/>
        </p:nvSpPr>
        <p:spPr>
          <a:xfrm>
            <a:off x="4249764" y="5572273"/>
            <a:ext cx="510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Peu de documentation, beaucoup de bricolage</a:t>
            </a:r>
          </a:p>
        </p:txBody>
      </p:sp>
    </p:spTree>
    <p:extLst>
      <p:ext uri="{BB962C8B-B14F-4D97-AF65-F5344CB8AC3E}">
        <p14:creationId xmlns:p14="http://schemas.microsoft.com/office/powerpoint/2010/main" val="38790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469726" y="1651892"/>
            <a:ext cx="3945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 technique et intellectuelle.</a:t>
            </a:r>
          </a:p>
          <a:p>
            <a:r>
              <a:rPr lang="fr-FR" dirty="0"/>
              <a:t>- Chaque dictionnaire peut être interopérable avec l’ensemble et avec chacun des autres dictionnaires.</a:t>
            </a:r>
          </a:p>
          <a:p>
            <a:r>
              <a:rPr lang="fr-F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r>
              <a:rPr lang="fr-FR" dirty="0">
                <a:latin typeface="IFAO-Grec Unicode" panose="02020603050405020304" pitchFamily="18" charset="0"/>
              </a:rPr>
              <a:t>- </a:t>
            </a: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Amédée Dechambre (</a:t>
            </a:r>
            <a:r>
              <a:rPr lang="fr-FR" dirty="0" err="1"/>
              <a:t>dir</a:t>
            </a:r>
            <a:r>
              <a:rPr lang="fr-FR" dirty="0"/>
              <a:t>.), </a:t>
            </a:r>
            <a:r>
              <a:rPr lang="fr-FR" i="1" dirty="0"/>
              <a:t>Dictionnaire encyclopédique des sciences médicales</a:t>
            </a:r>
            <a:r>
              <a:rPr lang="fr-FR" dirty="0"/>
              <a:t>, série 1, tome 34 , EMB - EPI, 1887, 412 [411-418].</a:t>
            </a:r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24BF920-1DDF-41A3-B80C-D2DE534F3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253" y="1397519"/>
            <a:ext cx="6820852" cy="2905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856343" y="761233"/>
            <a:ext cx="104793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Contexte de production et d’édition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Les liens établis par les dictionnaires(du mots a la catégorisation) 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Problèmes rencontrés(Les problème de l’ancienneté au présent)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2 – Préparation et adaptation de l’OCR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Qu'est-ce qu'un réseau de neurones ?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industrielle : adapter un outil par l'apprentissage de gabarits OCR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Approche spécialisée : retour d'expérience de Transkribus</a:t>
            </a:r>
            <a:br>
              <a:rPr lang="fr-FR" sz="2400" dirty="0"/>
            </a:br>
            <a:endParaRPr lang="fr-FR" sz="2400" dirty="0"/>
          </a:p>
          <a:p>
            <a:r>
              <a:rPr lang="fr-FR" sz="2400" b="1" dirty="0"/>
              <a:t>3 – Résultats et retour critique</a:t>
            </a:r>
          </a:p>
          <a:p>
            <a:pPr marL="971550" lvl="1" indent="-514350">
              <a:buAutoNum type="alphaLcParenR"/>
            </a:pPr>
            <a:r>
              <a:rPr lang="fr-FR" sz="2400" dirty="0"/>
              <a:t>Du document au balisage XML-TEI(La TEI une structure de dictionnaire numérique)</a:t>
            </a:r>
          </a:p>
          <a:p>
            <a:pPr marL="971550" lvl="1" indent="-514350">
              <a:buFontTx/>
              <a:buAutoNum type="alphaLcParenR"/>
            </a:pPr>
            <a:r>
              <a:rPr lang="fr-FR" sz="2400" dirty="0"/>
              <a:t>Convergences des approches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7" y="153651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dictionnaires de médecine en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4323104" y="5734804"/>
            <a:ext cx="3545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3.</a:t>
            </a:r>
            <a:endParaRPr lang="fr-FR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A625B-1E14-6811-F892-729BF95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27" y="3659463"/>
            <a:ext cx="3642942" cy="1992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13F2D2-C484-23C2-D27C-16B7CD55B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99" y="1369246"/>
            <a:ext cx="4516711" cy="1040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6ACA4D-DE15-8AE0-30D3-219A72C99D54}"/>
              </a:ext>
            </a:extLst>
          </p:cNvPr>
          <p:cNvSpPr txBox="1"/>
          <p:nvPr/>
        </p:nvSpPr>
        <p:spPr>
          <a:xfrm>
            <a:off x="6429099" y="2533436"/>
            <a:ext cx="451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243.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11925"/>
            <a:ext cx="4895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 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4"/>
            <a:ext cx="4895280" cy="32505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3DDCF-11E1-F524-626B-8DB0CCAAD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39" y="1772998"/>
            <a:ext cx="3446749" cy="3250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B01F0-EC06-84B3-4B99-01EB5BE7AB76}"/>
              </a:ext>
            </a:extLst>
          </p:cNvPr>
          <p:cNvSpPr txBox="1"/>
          <p:nvPr/>
        </p:nvSpPr>
        <p:spPr>
          <a:xfrm>
            <a:off x="2498338" y="5111925"/>
            <a:ext cx="3446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Jean De </a:t>
            </a:r>
            <a:r>
              <a:rPr lang="fr-FR" sz="1400" dirty="0" err="1"/>
              <a:t>Gorris</a:t>
            </a:r>
            <a:r>
              <a:rPr lang="fr-FR" sz="1400" dirty="0"/>
              <a:t>, </a:t>
            </a:r>
            <a:r>
              <a:rPr lang="fr-FR" sz="1400" i="1" dirty="0" err="1"/>
              <a:t>Definitionum</a:t>
            </a:r>
            <a:r>
              <a:rPr lang="fr-FR" sz="1400" i="1" dirty="0"/>
              <a:t> </a:t>
            </a:r>
            <a:r>
              <a:rPr lang="fr-FR" sz="1400" i="1" dirty="0" err="1"/>
              <a:t>medicarum</a:t>
            </a:r>
            <a:r>
              <a:rPr lang="fr-FR" sz="1400" i="1" dirty="0"/>
              <a:t> </a:t>
            </a:r>
            <a:r>
              <a:rPr lang="fr-FR" sz="1400" i="1" dirty="0" err="1"/>
              <a:t>libri</a:t>
            </a:r>
            <a:r>
              <a:rPr lang="fr-FR" sz="1400" i="1" dirty="0"/>
              <a:t> XXIIII, </a:t>
            </a:r>
            <a:r>
              <a:rPr lang="fr-FR" sz="1400" dirty="0"/>
              <a:t>1622 [1601], 158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BEAF0-5B88-03C4-E9CB-A3FC5120D3EA}"/>
              </a:ext>
            </a:extLst>
          </p:cNvPr>
          <p:cNvSpPr txBox="1"/>
          <p:nvPr/>
        </p:nvSpPr>
        <p:spPr>
          <a:xfrm>
            <a:off x="3896436" y="530409"/>
            <a:ext cx="616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problème de l’ancienneté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ED561-52C5-77C1-3D06-7291A6616D88}"/>
              </a:ext>
            </a:extLst>
          </p:cNvPr>
          <p:cNvSpPr txBox="1"/>
          <p:nvPr/>
        </p:nvSpPr>
        <p:spPr>
          <a:xfrm>
            <a:off x="137787" y="1891558"/>
            <a:ext cx="23167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Le bilinguisme des dictionnaires révèle les problèmes que vont poser leur numérisation : -espace irrégulier</a:t>
            </a:r>
          </a:p>
          <a:p>
            <a:r>
              <a:rPr lang="fr-FR" sz="1600" dirty="0"/>
              <a:t>-ligne d’accent</a:t>
            </a:r>
          </a:p>
          <a:p>
            <a:r>
              <a:rPr lang="fr-FR" sz="1600" dirty="0"/>
              <a:t>-grec ligaturée</a:t>
            </a:r>
          </a:p>
          <a:p>
            <a:r>
              <a:rPr lang="fr-FR" sz="1600" dirty="0"/>
              <a:t>-Variance de la typographie.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neurones artificiel un programme basé sur le modèle des neurones, qui permet la reconnaissance et l’apprentissage.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il est nécessaire de s’assurer que les colonnes aient soit bien été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1168</Words>
  <Application>Microsoft Office PowerPoint</Application>
  <PresentationFormat>Widescreen</PresentationFormat>
  <Paragraphs>154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503</cp:revision>
  <dcterms:created xsi:type="dcterms:W3CDTF">2022-06-22T23:35:51Z</dcterms:created>
  <dcterms:modified xsi:type="dcterms:W3CDTF">2022-09-22T16:06:35Z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